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vml" ContentType="application/vnd.openxmlformats-officedocument.vmlDrawi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71" r:id="rId10"/>
    <p:sldId id="266" r:id="rId11"/>
    <p:sldId id="264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716" autoAdjust="0"/>
  </p:normalViewPr>
  <p:slideViewPr>
    <p:cSldViewPr>
      <p:cViewPr>
        <p:scale>
          <a:sx n="150" d="100"/>
          <a:sy n="150" d="100"/>
        </p:scale>
        <p:origin x="-2656" y="-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Relationship Id="rId2" Type="http://schemas.openxmlformats.org/officeDocument/2006/relationships/image" Target="../media/image13.emf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9AC08D-20E2-394E-8E8D-F98F1667BEB2}" type="datetimeFigureOut">
              <a:rPr kumimoji="1" lang="zh-CN" altLang="en-US" smtClean="0"/>
              <a:t>4/25/13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E5DF3-6B33-8D49-B759-10EBD92AB5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4850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@book{ganguly1992query,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title={Query optimization for parallel execution},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author={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Ganguly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Sumit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Hasan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Waqar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Krishnamurthy, Ravi},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volume={21},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number={2},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year={1992},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publisher={ACM}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total usage of every shared resource used by a group of operators that run in parallel is computed. The response time of an entire group of operators that run in parallel is then computed as the </a:t>
            </a:r>
            <a:r>
              <a:rPr lang="en-US" altLang="zh-CN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 </a:t>
            </a:r>
            <a:endParaRPr lang="en-US" altLang="zh-CN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1E5DF3-6B33-8D49-B759-10EBD92AB562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887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@book{graefe1990encapsulation,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title={Encapsulation of parallelism in the Volcano query processing system},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author={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Graefe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Goetz},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volume={19},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number={2},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year={1990},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publisher={ACM}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1E5DF3-6B33-8D49-B759-10EBD92AB562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1874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inproceedings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{epstein1978distributed,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title={Distributed query processing in a relational data base system},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author={Epstein, Robert and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Stonebraker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Michael and Wong, Eugene},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booktitle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={Proceedings of the 1978 ACM SIGMOD international conference on management of data},</a:t>
            </a:r>
          </a:p>
          <a:p>
            <a:r>
              <a:rPr lang="da-DK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pages={169--180},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year={1978},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organization={ACM}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1E5DF3-6B33-8D49-B759-10EBD92AB562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40054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@article{bernstein1981query,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title={Query processing in a system for distributed databases (SDD-1)},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author={Bernstein, Philip A and Goodman, Nathan and Wong, Eugene and Reeve, Christopher L and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Rothnie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James B},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journal={ACM Transactions on Database Systems (TODS)},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volume={6},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number={4},</a:t>
            </a:r>
          </a:p>
          <a:p>
            <a:r>
              <a:rPr lang="da-DK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pages={602--625},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year={1981},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publisher={ACM}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@article{valduriez1984join,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title={Join and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semijoin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algorithms for a multiprocessor database machine},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author={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Valduriez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Patrick and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Gardarin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Georges},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journal={ACM Transactions on Database Systems (TODS)},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volume={9},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number={1},</a:t>
            </a:r>
          </a:p>
          <a:p>
            <a:r>
              <a:rPr lang="da-DK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pages={133--161},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year={1984},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publisher={ACM}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kumimoji="1"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@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inproceedings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{stocker2001integrating,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title={Integrating semi-join-reducers into state-of-the-art query processors},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author={Stocker,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Konrad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Kossmann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Donald and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Braumandi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R and Kemper,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Alfons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booktitle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={Data Engineering, 2001. Proceedings. 17th International Conference on},</a:t>
            </a:r>
          </a:p>
          <a:p>
            <a:r>
              <a:rPr lang="da-DK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pages={575--584},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year={2001},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organization={IEEE}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1E5DF3-6B33-8D49-B759-10EBD92AB562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8803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@article{ives1999adaptive,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title={An adaptive query execution system for data integration},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author={Ives, Zachary G and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Florescu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Daniela and Friedman, Marc and Levy,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Weld, Daniel S},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journal={ACM SIGMOD Record},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volume={28},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number={2},</a:t>
            </a:r>
          </a:p>
          <a:p>
            <a:r>
              <a:rPr lang="da-DK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pages={299--310},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year={1999},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publisher={ACM}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1E5DF3-6B33-8D49-B759-10EBD92AB562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2046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DEA20-73A1-41E6-B15C-0193C483FCD5}" type="datetimeFigureOut">
              <a:rPr lang="en-US" smtClean="0"/>
              <a:t>4/25/13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349AFF-5FCE-45CC-A15F-3432FE1B823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oleObject" Target="../embeddings/oleObject1.bin"/><Relationship Id="rId5" Type="http://schemas.openxmlformats.org/officeDocument/2006/relationships/image" Target="../media/image12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1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State of Art in Distributed Query Processing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possible new techniques in our client-server setting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254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sz="3600" dirty="0" smtClean="0"/>
              <a:t>Is our work different from traditional c/s ones?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Different network protocol</a:t>
            </a:r>
          </a:p>
          <a:p>
            <a:pPr lvl="1"/>
            <a:r>
              <a:rPr kumimoji="1" lang="en-US" altLang="zh-CN" dirty="0" smtClean="0"/>
              <a:t>TCP/IP VS </a:t>
            </a:r>
            <a:r>
              <a:rPr kumimoji="1" lang="en-US" altLang="zh-CN" dirty="0" err="1" smtClean="0"/>
              <a:t>websocket</a:t>
            </a:r>
            <a:r>
              <a:rPr kumimoji="1" lang="en-US" altLang="zh-CN" dirty="0" smtClean="0"/>
              <a:t> / HTTP</a:t>
            </a:r>
          </a:p>
          <a:p>
            <a:r>
              <a:rPr kumimoji="1" lang="en-US" altLang="zh-CN" dirty="0" smtClean="0"/>
              <a:t>Non-relational functional-join based data</a:t>
            </a:r>
          </a:p>
          <a:p>
            <a:r>
              <a:rPr kumimoji="1" lang="en-US" altLang="zh-CN" dirty="0" smtClean="0"/>
              <a:t>Multiple approximation queries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5831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304800"/>
            <a:ext cx="8686800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err="1" smtClean="0"/>
              <a:t>ApplyPlan</a:t>
            </a:r>
            <a:r>
              <a:rPr kumimoji="1" lang="en-US" altLang="zh-CN" sz="3600" dirty="0" smtClean="0"/>
              <a:t> operation and Set-</a:t>
            </a:r>
            <a:r>
              <a:rPr kumimoji="1" lang="en-US" altLang="zh-CN" sz="3600" dirty="0" err="1" smtClean="0"/>
              <a:t>processable</a:t>
            </a:r>
            <a:r>
              <a:rPr kumimoji="1" lang="en-US" altLang="zh-CN" sz="3600" dirty="0" smtClean="0"/>
              <a:t> queries</a:t>
            </a:r>
            <a:endParaRPr kumimoji="1" lang="zh-CN" altLang="en-US" sz="3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00200"/>
            <a:ext cx="5948931" cy="4826678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152400" y="1295400"/>
            <a:ext cx="8229600" cy="4525963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/>
              <a:t>Common pattern for web applications</a:t>
            </a:r>
          </a:p>
        </p:txBody>
      </p:sp>
    </p:spTree>
    <p:extLst>
      <p:ext uri="{BB962C8B-B14F-4D97-AF65-F5344CB8AC3E}">
        <p14:creationId xmlns:p14="http://schemas.microsoft.com/office/powerpoint/2010/main" val="658758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 err="1" smtClean="0"/>
              <a:t>ApplyPlan</a:t>
            </a:r>
            <a:r>
              <a:rPr kumimoji="1" lang="en-US" altLang="zh-CN" sz="3600" dirty="0" smtClean="0"/>
              <a:t> Rewriting</a:t>
            </a:r>
            <a:endParaRPr kumimoji="1" lang="zh-CN" altLang="en-US" sz="3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219200"/>
            <a:ext cx="2899636" cy="5334000"/>
          </a:xfrm>
          <a:prstGeom prst="rect">
            <a:avLst/>
          </a:prstGeom>
          <a:ln>
            <a:solidFill>
              <a:schemeClr val="tx1"/>
            </a:solidFill>
            <a:prstDash val="sysDash"/>
          </a:ln>
        </p:spPr>
      </p:pic>
      <p:cxnSp>
        <p:nvCxnSpPr>
          <p:cNvPr id="7" name="直线连接符 6"/>
          <p:cNvCxnSpPr/>
          <p:nvPr/>
        </p:nvCxnSpPr>
        <p:spPr>
          <a:xfrm>
            <a:off x="1143000" y="2895600"/>
            <a:ext cx="381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直线连接符 7"/>
          <p:cNvCxnSpPr/>
          <p:nvPr/>
        </p:nvCxnSpPr>
        <p:spPr>
          <a:xfrm>
            <a:off x="1143000" y="4038600"/>
            <a:ext cx="381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线连接符 8"/>
          <p:cNvCxnSpPr/>
          <p:nvPr/>
        </p:nvCxnSpPr>
        <p:spPr>
          <a:xfrm>
            <a:off x="1143000" y="4343400"/>
            <a:ext cx="381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线连接符 9"/>
          <p:cNvCxnSpPr/>
          <p:nvPr/>
        </p:nvCxnSpPr>
        <p:spPr>
          <a:xfrm>
            <a:off x="1143000" y="5029200"/>
            <a:ext cx="381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143000" y="2438400"/>
            <a:ext cx="838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 smtClean="0">
                <a:solidFill>
                  <a:srgbClr val="FF0000"/>
                </a:solidFill>
              </a:rPr>
              <a:t>blocking</a:t>
            </a:r>
            <a:endParaRPr kumimoji="1" lang="zh-CN" altLang="en-US" sz="1100" dirty="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7200" y="3886200"/>
            <a:ext cx="838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 smtClean="0">
                <a:solidFill>
                  <a:srgbClr val="FF0000"/>
                </a:solidFill>
              </a:rPr>
              <a:t>blocking</a:t>
            </a:r>
            <a:endParaRPr kumimoji="1" lang="zh-CN" altLang="en-US" sz="1100" dirty="0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143000" y="4572000"/>
            <a:ext cx="838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 smtClean="0">
                <a:solidFill>
                  <a:srgbClr val="FF0000"/>
                </a:solidFill>
              </a:rPr>
              <a:t>blocking</a:t>
            </a:r>
            <a:endParaRPr kumimoji="1" lang="zh-CN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537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219200"/>
            <a:ext cx="2899636" cy="5334000"/>
          </a:xfrm>
          <a:prstGeom prst="rect">
            <a:avLst/>
          </a:prstGeom>
          <a:ln>
            <a:solidFill>
              <a:schemeClr val="tx1"/>
            </a:solidFill>
            <a:prstDash val="sysDash"/>
          </a:ln>
        </p:spPr>
      </p:pic>
      <p:graphicFrame>
        <p:nvGraphicFramePr>
          <p:cNvPr id="12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663719"/>
              </p:ext>
            </p:extLst>
          </p:nvPr>
        </p:nvGraphicFramePr>
        <p:xfrm>
          <a:off x="4419600" y="304800"/>
          <a:ext cx="223838" cy="29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公式" r:id="rId4" imgW="152400" imgH="203200" progId="Equation.3">
                  <p:embed/>
                </p:oleObj>
              </mc:Choice>
              <mc:Fallback>
                <p:oleObj name="公式" r:id="rId4" imgW="1524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9600" y="304800"/>
                        <a:ext cx="223838" cy="29845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850553"/>
              </p:ext>
            </p:extLst>
          </p:nvPr>
        </p:nvGraphicFramePr>
        <p:xfrm>
          <a:off x="3886200" y="6400800"/>
          <a:ext cx="1450975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0" name="公式" r:id="rId6" imgW="990600" imgH="215900" progId="Equation.3">
                  <p:embed/>
                </p:oleObj>
              </mc:Choice>
              <mc:Fallback>
                <p:oleObj name="公式" r:id="rId6" imgW="990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86200" y="6400800"/>
                        <a:ext cx="1450975" cy="31432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6" name="直线连接符 15"/>
          <p:cNvCxnSpPr/>
          <p:nvPr/>
        </p:nvCxnSpPr>
        <p:spPr>
          <a:xfrm flipV="1">
            <a:off x="3124200" y="685800"/>
            <a:ext cx="990600" cy="45720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219200"/>
            <a:ext cx="2899636" cy="5334000"/>
          </a:xfrm>
          <a:prstGeom prst="rect">
            <a:avLst/>
          </a:prstGeom>
          <a:ln>
            <a:solidFill>
              <a:schemeClr val="tx1"/>
            </a:solidFill>
            <a:prstDash val="sysDash"/>
          </a:ln>
        </p:spPr>
      </p:pic>
      <p:cxnSp>
        <p:nvCxnSpPr>
          <p:cNvPr id="18" name="直线连接符 17"/>
          <p:cNvCxnSpPr/>
          <p:nvPr/>
        </p:nvCxnSpPr>
        <p:spPr>
          <a:xfrm flipH="1" flipV="1">
            <a:off x="4876800" y="685800"/>
            <a:ext cx="990600" cy="45720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线连接符 19"/>
          <p:cNvCxnSpPr/>
          <p:nvPr/>
        </p:nvCxnSpPr>
        <p:spPr>
          <a:xfrm flipV="1">
            <a:off x="4572000" y="762000"/>
            <a:ext cx="0" cy="38100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4343400" y="3276600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 smtClean="0"/>
              <a:t>…</a:t>
            </a:r>
            <a:endParaRPr kumimoji="1" lang="zh-CN" altLang="en-US" sz="2400" b="1" dirty="0"/>
          </a:p>
        </p:txBody>
      </p:sp>
      <p:sp>
        <p:nvSpPr>
          <p:cNvPr id="24" name="文本框 23"/>
          <p:cNvSpPr txBox="1"/>
          <p:nvPr/>
        </p:nvSpPr>
        <p:spPr>
          <a:xfrm>
            <a:off x="457200" y="2514600"/>
            <a:ext cx="3048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T</a:t>
            </a:r>
            <a:r>
              <a:rPr kumimoji="1" lang="en-US" altLang="zh-CN" sz="1200" baseline="-25000" dirty="0" smtClean="0"/>
              <a:t>1</a:t>
            </a:r>
            <a:endParaRPr kumimoji="1" lang="zh-CN" altLang="en-US" sz="1200" baseline="-25000" dirty="0"/>
          </a:p>
        </p:txBody>
      </p:sp>
      <p:sp>
        <p:nvSpPr>
          <p:cNvPr id="25" name="文本框 24"/>
          <p:cNvSpPr txBox="1"/>
          <p:nvPr/>
        </p:nvSpPr>
        <p:spPr>
          <a:xfrm>
            <a:off x="1371600" y="6324600"/>
            <a:ext cx="3048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T</a:t>
            </a:r>
            <a:r>
              <a:rPr kumimoji="1" lang="en-US" altLang="zh-CN" sz="1200" baseline="-25000" dirty="0" smtClean="0"/>
              <a:t>1</a:t>
            </a:r>
            <a:endParaRPr kumimoji="1" lang="zh-CN" altLang="en-US" sz="1200" baseline="-25000" dirty="0"/>
          </a:p>
        </p:txBody>
      </p:sp>
      <p:sp>
        <p:nvSpPr>
          <p:cNvPr id="26" name="文本框 25"/>
          <p:cNvSpPr txBox="1"/>
          <p:nvPr/>
        </p:nvSpPr>
        <p:spPr>
          <a:xfrm>
            <a:off x="6096000" y="2514600"/>
            <a:ext cx="3810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1200" dirty="0" err="1" smtClean="0"/>
              <a:t>T</a:t>
            </a:r>
            <a:r>
              <a:rPr kumimoji="1" lang="en-US" altLang="zh-CN" sz="1200" baseline="-25000" dirty="0" err="1"/>
              <a:t>n</a:t>
            </a:r>
            <a:endParaRPr kumimoji="1" lang="zh-CN" altLang="en-US" sz="1200" baseline="-25000" dirty="0"/>
          </a:p>
        </p:txBody>
      </p:sp>
      <p:sp>
        <p:nvSpPr>
          <p:cNvPr id="28" name="文本框 27"/>
          <p:cNvSpPr txBox="1"/>
          <p:nvPr/>
        </p:nvSpPr>
        <p:spPr>
          <a:xfrm>
            <a:off x="7010400" y="6324600"/>
            <a:ext cx="3810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1200" dirty="0" err="1" smtClean="0"/>
              <a:t>T</a:t>
            </a:r>
            <a:r>
              <a:rPr kumimoji="1" lang="en-US" altLang="zh-CN" sz="1200" baseline="-25000" dirty="0" err="1"/>
              <a:t>n</a:t>
            </a:r>
            <a:endParaRPr kumimoji="1" lang="zh-CN" altLang="en-US" sz="1200" baseline="-25000" dirty="0"/>
          </a:p>
        </p:txBody>
      </p:sp>
      <p:sp>
        <p:nvSpPr>
          <p:cNvPr id="29" name="矩形 28"/>
          <p:cNvSpPr/>
          <p:nvPr/>
        </p:nvSpPr>
        <p:spPr>
          <a:xfrm>
            <a:off x="2895600" y="2209800"/>
            <a:ext cx="3810000" cy="369332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Join with horizontally partitioned data 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514600" y="5181600"/>
            <a:ext cx="3810000" cy="646331"/>
          </a:xfrm>
          <a:prstGeom prst="rect">
            <a:avLst/>
          </a:prstGeom>
          <a:solidFill>
            <a:srgbClr val="FFFFFF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Partitioned F with parameters on the join condition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6351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smtClean="0"/>
              <a:t>Multiple approximation </a:t>
            </a:r>
            <a:r>
              <a:rPr kumimoji="1" lang="en-US" altLang="zh-CN" sz="3600" dirty="0" smtClean="0"/>
              <a:t>queries</a:t>
            </a:r>
            <a:endParaRPr kumimoji="1" lang="zh-CN" altLang="en-US" sz="3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95400"/>
            <a:ext cx="8533334" cy="5181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191000" y="3276600"/>
            <a:ext cx="4114800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066800" y="4191000"/>
            <a:ext cx="51054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248400" y="4038600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Common computation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838200" y="2895600"/>
            <a:ext cx="7543800" cy="1066800"/>
          </a:xfrm>
          <a:prstGeom prst="rect">
            <a:avLst/>
          </a:prstGeom>
          <a:noFill/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257800" y="2438400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8000"/>
                </a:solidFill>
              </a:rPr>
              <a:t>Multiple site annotation per query</a:t>
            </a:r>
            <a:endParaRPr kumimoji="1" lang="zh-CN" altLang="en-US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265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 animBg="1"/>
      <p:bldP spid="9" grpId="0"/>
      <p:bldP spid="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Classic Architecture</a:t>
            </a:r>
            <a:endParaRPr lang="en-US" sz="3600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590733"/>
            <a:ext cx="8229600" cy="25448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2438400" y="1905000"/>
            <a:ext cx="1295400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Do not use physical state</a:t>
            </a:r>
            <a:endParaRPr lang="en-US" sz="1600" dirty="0"/>
          </a:p>
        </p:txBody>
      </p:sp>
      <p:cxnSp>
        <p:nvCxnSpPr>
          <p:cNvPr id="7" name="直接箭头连接符 6"/>
          <p:cNvCxnSpPr/>
          <p:nvPr/>
        </p:nvCxnSpPr>
        <p:spPr>
          <a:xfrm>
            <a:off x="2895600" y="2514600"/>
            <a:ext cx="0" cy="7620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267200" y="1905000"/>
            <a:ext cx="1143000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Site</a:t>
            </a:r>
          </a:p>
          <a:p>
            <a:r>
              <a:rPr lang="en-US" sz="1600" dirty="0" smtClean="0"/>
              <a:t>Annotation</a:t>
            </a:r>
            <a:endParaRPr lang="en-US" sz="1600" dirty="0"/>
          </a:p>
        </p:txBody>
      </p:sp>
      <p:cxnSp>
        <p:nvCxnSpPr>
          <p:cNvPr id="9" name="直接箭头连接符 8"/>
          <p:cNvCxnSpPr/>
          <p:nvPr/>
        </p:nvCxnSpPr>
        <p:spPr>
          <a:xfrm>
            <a:off x="4724400" y="2514600"/>
            <a:ext cx="0" cy="7620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191000" y="4696361"/>
            <a:ext cx="18288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Enumeration algorithm with DP.</a:t>
            </a:r>
          </a:p>
          <a:p>
            <a:r>
              <a:rPr lang="en-US" sz="1600" dirty="0" smtClean="0"/>
              <a:t>Distribution complicates the search space</a:t>
            </a:r>
            <a:endParaRPr lang="en-US" sz="1600" dirty="0"/>
          </a:p>
        </p:txBody>
      </p:sp>
      <p:cxnSp>
        <p:nvCxnSpPr>
          <p:cNvPr id="11" name="直接箭头连接符 10"/>
          <p:cNvCxnSpPr/>
          <p:nvPr/>
        </p:nvCxnSpPr>
        <p:spPr>
          <a:xfrm flipV="1">
            <a:off x="4876800" y="4038600"/>
            <a:ext cx="0" cy="68580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3000" y="152400"/>
            <a:ext cx="7620000" cy="685800"/>
          </a:xfrm>
        </p:spPr>
        <p:txBody>
          <a:bodyPr>
            <a:normAutofit/>
          </a:bodyPr>
          <a:lstStyle/>
          <a:p>
            <a:r>
              <a:rPr kumimoji="1" lang="en-US" altLang="zh-CN" sz="3600" dirty="0" smtClean="0"/>
              <a:t>Cost models</a:t>
            </a:r>
            <a:endParaRPr kumimoji="1" lang="zh-CN" altLang="en-US" sz="36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3962400"/>
            <a:ext cx="5410200" cy="2752009"/>
          </a:xfrm>
          <a:prstGeom prst="rect">
            <a:avLst/>
          </a:prstGeom>
        </p:spPr>
      </p:pic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381000" y="1066800"/>
            <a:ext cx="8229600" cy="4525963"/>
          </a:xfrm>
        </p:spPr>
        <p:txBody>
          <a:bodyPr/>
          <a:lstStyle/>
          <a:p>
            <a:r>
              <a:rPr kumimoji="1" lang="en-US" altLang="zh-CN" dirty="0" smtClean="0"/>
              <a:t>Resource consumption (classic model)</a:t>
            </a:r>
          </a:p>
          <a:p>
            <a:pPr lvl="1"/>
            <a:r>
              <a:rPr kumimoji="1" lang="en-US" altLang="zh-CN" dirty="0" smtClean="0"/>
              <a:t>Centralized: CPU, Disk I/O, </a:t>
            </a:r>
            <a:r>
              <a:rPr kumimoji="1" lang="en-US" altLang="zh-CN" dirty="0" err="1" smtClean="0"/>
              <a:t>etc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Distributed: + communication cost</a:t>
            </a:r>
          </a:p>
          <a:p>
            <a:pPr lvl="1"/>
            <a:r>
              <a:rPr kumimoji="1" lang="en-US" altLang="zh-CN" dirty="0" smtClean="0"/>
              <a:t>Calibration approach for measuring the cost</a:t>
            </a:r>
          </a:p>
          <a:p>
            <a:r>
              <a:rPr kumimoji="1" lang="en-US" altLang="zh-CN" dirty="0" smtClean="0"/>
              <a:t>Response time model [</a:t>
            </a:r>
            <a:r>
              <a:rPr kumimoji="1" lang="en-US" altLang="zh-CN" dirty="0" err="1" smtClean="0"/>
              <a:t>Ganguly</a:t>
            </a:r>
            <a:r>
              <a:rPr kumimoji="1" lang="en-US" altLang="zh-CN" dirty="0" smtClean="0"/>
              <a:t> 92]</a:t>
            </a:r>
          </a:p>
          <a:p>
            <a:pPr lvl="1"/>
            <a:r>
              <a:rPr kumimoji="1" lang="en-US" altLang="zh-CN" dirty="0" smtClean="0"/>
              <a:t>Consider </a:t>
            </a:r>
            <a:r>
              <a:rPr kumimoji="1" lang="en-US" altLang="zh-CN" dirty="0" err="1" smtClean="0"/>
              <a:t>intraquery</a:t>
            </a:r>
            <a:r>
              <a:rPr kumimoji="1" lang="en-US" altLang="zh-CN" dirty="0" smtClean="0"/>
              <a:t> parallelism</a:t>
            </a:r>
          </a:p>
          <a:p>
            <a:pPr lvl="2"/>
            <a:r>
              <a:rPr kumimoji="1" lang="en-US" altLang="zh-CN" dirty="0" smtClean="0"/>
              <a:t>Pipelined</a:t>
            </a:r>
          </a:p>
          <a:p>
            <a:pPr lvl="2"/>
            <a:r>
              <a:rPr kumimoji="1" lang="en-US" altLang="zh-CN" dirty="0" err="1" smtClean="0"/>
              <a:t>Independant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4114800" y="5562600"/>
            <a:ext cx="60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smtClean="0">
                <a:solidFill>
                  <a:srgbClr val="FF0000"/>
                </a:solidFill>
              </a:rPr>
              <a:t>200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334000" y="5638800"/>
            <a:ext cx="60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smtClean="0">
                <a:solidFill>
                  <a:srgbClr val="FF0000"/>
                </a:solidFill>
              </a:rPr>
              <a:t>200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800600" y="5105400"/>
            <a:ext cx="60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FF0000"/>
                </a:solidFill>
              </a:rPr>
              <a:t>200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962400" y="4800600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FF0000"/>
                </a:solidFill>
              </a:rPr>
              <a:t>Total:600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705600" y="5638800"/>
            <a:ext cx="60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smtClean="0">
                <a:solidFill>
                  <a:srgbClr val="FF0000"/>
                </a:solidFill>
              </a:rPr>
              <a:t>200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229600" y="5638800"/>
            <a:ext cx="60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smtClean="0">
                <a:solidFill>
                  <a:srgbClr val="FF0000"/>
                </a:solidFill>
              </a:rPr>
              <a:t>200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620000" y="4191000"/>
            <a:ext cx="60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smtClean="0">
                <a:solidFill>
                  <a:srgbClr val="FF0000"/>
                </a:solidFill>
              </a:rPr>
              <a:t>200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629400" y="4953000"/>
            <a:ext cx="60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FF0000"/>
                </a:solidFill>
              </a:rPr>
              <a:t>130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620000" y="4953000"/>
            <a:ext cx="60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FF0000"/>
                </a:solidFill>
              </a:rPr>
              <a:t>130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705600" y="3886200"/>
            <a:ext cx="1066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FF0000"/>
                </a:solidFill>
              </a:rPr>
              <a:t>Total:260</a:t>
            </a:r>
            <a:endParaRPr kumimoji="1" lang="zh-CN" alt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181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Two-step optimization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At compile time, generate a plan that specifies the join order, join methods, and access paths</a:t>
            </a:r>
          </a:p>
          <a:p>
            <a:r>
              <a:rPr kumimoji="1" lang="en-US" altLang="zh-CN" dirty="0" smtClean="0"/>
              <a:t>Every time before the query execution, transform the plan and carry out site selection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00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 smtClean="0"/>
              <a:t>Techniques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 Row </a:t>
            </a:r>
            <a:r>
              <a:rPr kumimoji="1" lang="en-US" altLang="zh-CN" dirty="0" smtClean="0"/>
              <a:t>blocking</a:t>
            </a:r>
          </a:p>
          <a:p>
            <a:pPr lvl="1"/>
            <a:r>
              <a:rPr kumimoji="1" lang="en-US" altLang="zh-CN" dirty="0" smtClean="0"/>
              <a:t>send tuples in blocks</a:t>
            </a:r>
          </a:p>
          <a:p>
            <a:r>
              <a:rPr kumimoji="1" lang="en-US" altLang="zh-CN" dirty="0" smtClean="0"/>
              <a:t>Multithreaded query execution[</a:t>
            </a:r>
            <a:r>
              <a:rPr kumimoji="1" lang="en-US" altLang="zh-CN" dirty="0" err="1" smtClean="0"/>
              <a:t>Graefe</a:t>
            </a:r>
            <a:r>
              <a:rPr kumimoji="1" lang="en-US" altLang="zh-CN" dirty="0" smtClean="0"/>
              <a:t> 90]</a:t>
            </a:r>
          </a:p>
          <a:p>
            <a:pPr lvl="1"/>
            <a:r>
              <a:rPr kumimoji="1" lang="en-US" altLang="zh-CN" dirty="0" smtClean="0"/>
              <a:t>Create several threads at a site for </a:t>
            </a:r>
            <a:r>
              <a:rPr kumimoji="1" lang="en-US" altLang="zh-CN" dirty="0" err="1" smtClean="0"/>
              <a:t>intraquery</a:t>
            </a:r>
            <a:r>
              <a:rPr kumimoji="1" lang="en-US" altLang="zh-CN" dirty="0" smtClean="0"/>
              <a:t> parallelism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4038600"/>
            <a:ext cx="4191000" cy="222646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495800" y="6248400"/>
            <a:ext cx="76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/>
              <a:t>Site 1</a:t>
            </a:r>
            <a:endParaRPr kumimoji="1" lang="zh-CN" altLang="en-US" sz="1600" dirty="0"/>
          </a:p>
        </p:txBody>
      </p:sp>
      <p:sp>
        <p:nvSpPr>
          <p:cNvPr id="8" name="文本框 7"/>
          <p:cNvSpPr txBox="1"/>
          <p:nvPr/>
        </p:nvSpPr>
        <p:spPr>
          <a:xfrm>
            <a:off x="6019800" y="6248400"/>
            <a:ext cx="76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/>
              <a:t>Site 1</a:t>
            </a:r>
            <a:endParaRPr kumimoji="1" lang="zh-CN" altLang="en-US" sz="1600" dirty="0"/>
          </a:p>
        </p:txBody>
      </p:sp>
      <p:sp>
        <p:nvSpPr>
          <p:cNvPr id="9" name="文本框 8"/>
          <p:cNvSpPr txBox="1"/>
          <p:nvPr/>
        </p:nvSpPr>
        <p:spPr>
          <a:xfrm>
            <a:off x="7543800" y="6248400"/>
            <a:ext cx="76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/>
              <a:t>Site 1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58938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/>
              <a:t>Techniques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2400" y="1371600"/>
            <a:ext cx="9067800" cy="4525963"/>
          </a:xfrm>
        </p:spPr>
        <p:txBody>
          <a:bodyPr/>
          <a:lstStyle/>
          <a:p>
            <a:r>
              <a:rPr kumimoji="1" lang="en-US" altLang="zh-CN" dirty="0" smtClean="0"/>
              <a:t>Join with horizontally partitioned data [Epstein 78]</a:t>
            </a:r>
          </a:p>
          <a:p>
            <a:pPr lvl="1"/>
            <a:r>
              <a:rPr kumimoji="1" lang="en-US" altLang="zh-CN" dirty="0" smtClean="0"/>
              <a:t>Idea:</a:t>
            </a:r>
          </a:p>
          <a:p>
            <a:pPr lvl="1"/>
            <a:r>
              <a:rPr kumimoji="1" lang="en-US" altLang="zh-CN" dirty="0" smtClean="0"/>
              <a:t>Pipeline the computation over the partition</a:t>
            </a:r>
          </a:p>
          <a:p>
            <a:pPr lvl="1"/>
            <a:r>
              <a:rPr kumimoji="1" lang="en-US" altLang="zh-CN" dirty="0" smtClean="0"/>
              <a:t>Proper partition reduce the cost, by taking advantage of the knowledge some join results are empty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057400"/>
            <a:ext cx="4123765" cy="381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2133600"/>
            <a:ext cx="685800" cy="251460"/>
          </a:xfrm>
          <a:prstGeom prst="rect">
            <a:avLst/>
          </a:prstGeom>
        </p:spPr>
      </p:pic>
      <p:cxnSp>
        <p:nvCxnSpPr>
          <p:cNvPr id="7" name="直线箭头连接符 6"/>
          <p:cNvCxnSpPr/>
          <p:nvPr/>
        </p:nvCxnSpPr>
        <p:spPr>
          <a:xfrm>
            <a:off x="2667000" y="2286000"/>
            <a:ext cx="304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4191000"/>
            <a:ext cx="5081588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63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/>
              <a:t>Techniques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1295400"/>
            <a:ext cx="8229600" cy="4525963"/>
          </a:xfrm>
        </p:spPr>
        <p:txBody>
          <a:bodyPr/>
          <a:lstStyle/>
          <a:p>
            <a:r>
              <a:rPr kumimoji="1" lang="en-US" altLang="zh-CN" dirty="0" err="1" smtClean="0"/>
              <a:t>Semijoins</a:t>
            </a:r>
            <a:r>
              <a:rPr kumimoji="1" lang="en-US" altLang="zh-CN" dirty="0" smtClean="0"/>
              <a:t> [Bernstein 81]</a:t>
            </a:r>
          </a:p>
          <a:p>
            <a:pPr lvl="1"/>
            <a:r>
              <a:rPr kumimoji="1" lang="en-US" altLang="zh-CN" dirty="0" smtClean="0"/>
              <a:t>Idea: </a:t>
            </a:r>
          </a:p>
          <a:p>
            <a:pPr lvl="1"/>
            <a:r>
              <a:rPr kumimoji="1" lang="en-US" altLang="zh-CN" dirty="0" smtClean="0"/>
              <a:t>Bloom-hash filter [</a:t>
            </a:r>
            <a:r>
              <a:rPr kumimoji="1" lang="en-US" altLang="zh-CN" dirty="0" err="1" smtClean="0"/>
              <a:t>Valduriez</a:t>
            </a:r>
            <a:r>
              <a:rPr kumimoji="1" lang="en-US" altLang="zh-CN" dirty="0" smtClean="0"/>
              <a:t> 84]</a:t>
            </a:r>
          </a:p>
          <a:p>
            <a:pPr lvl="2"/>
            <a:r>
              <a:rPr kumimoji="1" lang="en-US" altLang="zh-CN" dirty="0" smtClean="0"/>
              <a:t>Eliminate duplicate tuples from pi(A) and send a signature file</a:t>
            </a:r>
          </a:p>
          <a:p>
            <a:pPr lvl="1"/>
            <a:r>
              <a:rPr kumimoji="1" lang="en-US" altLang="zh-CN" dirty="0" smtClean="0"/>
              <a:t>Generating additional </a:t>
            </a:r>
            <a:r>
              <a:rPr kumimoji="1" lang="en-US" altLang="zh-CN" dirty="0" err="1" smtClean="0"/>
              <a:t>semijoin</a:t>
            </a:r>
            <a:r>
              <a:rPr kumimoji="1" lang="en-US" altLang="zh-CN" dirty="0" smtClean="0"/>
              <a:t> in client-server system [Stocker 01]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2057400"/>
            <a:ext cx="2625969" cy="3048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199" y="4800600"/>
            <a:ext cx="3116179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192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/>
              <a:t>Techniques</a:t>
            </a:r>
            <a:endParaRPr kumimoji="1"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r>
              <a:rPr kumimoji="1" lang="en-US" altLang="zh-CN" dirty="0" smtClean="0"/>
              <a:t>Double-pipelined (non-blocking) Hash Join [Ives 99]</a:t>
            </a:r>
          </a:p>
          <a:p>
            <a:pPr lvl="1"/>
            <a:r>
              <a:rPr kumimoji="1" lang="en-US" altLang="zh-CN" dirty="0" smtClean="0"/>
              <a:t>Deliver first results as early as possible</a:t>
            </a:r>
          </a:p>
          <a:p>
            <a:pPr lvl="1"/>
            <a:r>
              <a:rPr kumimoji="1" lang="en-US" altLang="zh-CN" dirty="0" smtClean="0"/>
              <a:t>A </a:t>
            </a:r>
            <a:r>
              <a:rPr kumimoji="1" lang="en-US" altLang="zh-CN" dirty="0"/>
              <a:t>symmetric and incremental </a:t>
            </a:r>
            <a:r>
              <a:rPr kumimoji="1" lang="en-US" altLang="zh-CN" dirty="0" smtClean="0"/>
              <a:t>join</a:t>
            </a:r>
          </a:p>
          <a:p>
            <a:pPr lvl="1"/>
            <a:r>
              <a:rPr kumimoji="1" lang="en-US" altLang="zh-CN" dirty="0" err="1" smtClean="0"/>
              <a:t>Xjoin</a:t>
            </a:r>
            <a:r>
              <a:rPr kumimoji="1" lang="en-US" altLang="zh-CN" dirty="0" smtClean="0"/>
              <a:t> [</a:t>
            </a:r>
            <a:r>
              <a:rPr kumimoji="1" lang="en-US" altLang="zh-CN" dirty="0" err="1" smtClean="0"/>
              <a:t>Urhan</a:t>
            </a:r>
            <a:r>
              <a:rPr kumimoji="1" lang="en-US" altLang="zh-CN" dirty="0" smtClean="0"/>
              <a:t> 99]</a:t>
            </a:r>
          </a:p>
          <a:p>
            <a:pPr lvl="2"/>
            <a:r>
              <a:rPr kumimoji="1" lang="en-US" altLang="zh-CN" dirty="0" smtClean="0"/>
              <a:t>Uses less </a:t>
            </a:r>
            <a:r>
              <a:rPr kumimoji="1" lang="en-US" altLang="zh-CN" dirty="0"/>
              <a:t>memory by allowing parts of the hash tables to be </a:t>
            </a:r>
            <a:r>
              <a:rPr kumimoji="1" lang="en-US" altLang="zh-CN" dirty="0" smtClean="0"/>
              <a:t>moved to </a:t>
            </a:r>
            <a:r>
              <a:rPr kumimoji="1" lang="en-US" altLang="zh-CN" dirty="0"/>
              <a:t>secondary storage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590893"/>
            <a:ext cx="305686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274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Pointer</a:t>
            </a:r>
            <a:r>
              <a:rPr kumimoji="1" lang="en-US" altLang="zh-CN" smtClean="0"/>
              <a:t>-based </a:t>
            </a:r>
            <a:r>
              <a:rPr kumimoji="1" lang="en-US" altLang="zh-CN" dirty="0" smtClean="0"/>
              <a:t>Joins</a:t>
            </a:r>
            <a:endParaRPr kumimoji="1" lang="zh-CN" altLang="en-US" dirty="0"/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457200" y="2286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600" dirty="0" smtClean="0"/>
              <a:t>Techniques</a:t>
            </a:r>
            <a:endParaRPr kumimoji="1"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981100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979</Words>
  <Application>Microsoft Macintosh PowerPoint</Application>
  <PresentationFormat>全屏显示(4:3)</PresentationFormat>
  <Paragraphs>150</Paragraphs>
  <Slides>15</Slides>
  <Notes>5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嵌入的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7" baseType="lpstr">
      <vt:lpstr>Office 主题</vt:lpstr>
      <vt:lpstr>公式</vt:lpstr>
      <vt:lpstr>State of Art in Distributed Query Processing</vt:lpstr>
      <vt:lpstr>Classic Architecture</vt:lpstr>
      <vt:lpstr>Cost models</vt:lpstr>
      <vt:lpstr>Two-step optimization</vt:lpstr>
      <vt:lpstr>Techniques</vt:lpstr>
      <vt:lpstr>Techniques</vt:lpstr>
      <vt:lpstr>Techniques</vt:lpstr>
      <vt:lpstr>Techniques</vt:lpstr>
      <vt:lpstr>PowerPoint 演示文稿</vt:lpstr>
      <vt:lpstr>The possible new techniques in our client-server setting</vt:lpstr>
      <vt:lpstr>Is our work different from traditional c/s ones?</vt:lpstr>
      <vt:lpstr>ApplyPlan operation and Set-processable queries</vt:lpstr>
      <vt:lpstr>ApplyPlan Rewriting</vt:lpstr>
      <vt:lpstr>PowerPoint 演示文稿</vt:lpstr>
      <vt:lpstr>Multiple approximation queries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Yupeng</dc:creator>
  <cp:lastModifiedBy>MAC m</cp:lastModifiedBy>
  <cp:revision>90</cp:revision>
  <dcterms:created xsi:type="dcterms:W3CDTF">2013-04-24T03:49:48Z</dcterms:created>
  <dcterms:modified xsi:type="dcterms:W3CDTF">2013-04-26T02:11:20Z</dcterms:modified>
</cp:coreProperties>
</file>